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318" r:id="rId3"/>
    <p:sldId id="316" r:id="rId4"/>
    <p:sldId id="498" r:id="rId5"/>
    <p:sldId id="529" r:id="rId6"/>
    <p:sldId id="528" r:id="rId7"/>
    <p:sldId id="272" r:id="rId8"/>
    <p:sldId id="478" r:id="rId9"/>
    <p:sldId id="259" r:id="rId10"/>
    <p:sldId id="273" r:id="rId11"/>
    <p:sldId id="274" r:id="rId12"/>
    <p:sldId id="531" r:id="rId13"/>
    <p:sldId id="501" r:id="rId14"/>
    <p:sldId id="510" r:id="rId15"/>
    <p:sldId id="512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 showGuides="1">
      <p:cViewPr varScale="1">
        <p:scale>
          <a:sx n="124" d="100"/>
          <a:sy n="124" d="100"/>
        </p:scale>
        <p:origin x="544" y="17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B1E03-3B0D-6244-A0D7-4203D280B460}" type="datetimeFigureOut">
              <a:rPr lang="en-US" smtClean="0"/>
              <a:t>7/25/23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3C043-DAB6-3A42-B328-5F72C8B66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8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slide illustrating the confusion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351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slide again, perhaps redundant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78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summary slide illustrating 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64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Basically just show the before/after for GRO-seq next to the pipeline. Say you did a bunch of things, and found only a handful of DC genes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91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BAD! This is in the paper, but it’s unnecessary.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40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Basically just show the before/after for GRO-seq next to the pipeline. Say you did a bunch of things, and found only a handful of DC genes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91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 this slide, but really delve into it. This is the surprising result. Talk a lot about how </a:t>
            </a:r>
            <a:r>
              <a:rPr lang="en-US" dirty="0" err="1"/>
              <a:t>eQTLs</a:t>
            </a:r>
            <a:r>
              <a:rPr lang="en-US" dirty="0"/>
              <a:t> are the only real driver of leftover expression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3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 this slide, but really delve into it. This is the surprising result. Talk a lot about how </a:t>
            </a:r>
            <a:r>
              <a:rPr lang="en-US" dirty="0" err="1"/>
              <a:t>eQTLs</a:t>
            </a:r>
            <a:r>
              <a:rPr lang="en-US" dirty="0"/>
              <a:t> are the only real driver of leftover expression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D9B717-4D32-BD45-95E8-49F49B0F90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43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8CAC-666F-B4C6-9706-829BE3AF9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407642-9736-42ED-95C2-A53B2F201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0BA4D-24F8-9622-E9E0-D546734AA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7423F-CA76-DA9C-9C40-A7553FE6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73B9C-3E9A-F217-666D-91B74F28F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79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ED65F-C116-397D-FDA5-B14124B76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74934-3AD4-7BA2-EBEE-FAE4CF248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4AE7F-65FC-A906-4555-AD37B53B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FD889-082D-794B-58F0-02A677E01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4A0F8-988B-E0F7-DE57-F33989035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3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D06573-EEBC-EFDE-0FD2-DB0447B03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C1B307-1B49-02E9-F066-D0B5D6204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FFCA-64B0-D6D4-DBF9-512CCE5F7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86B97-3286-DFB3-A3CF-6FFA58D8A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D2DAA-9DD9-3E83-7FD5-4126FC988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10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4C86F-A314-2C64-DB96-176BC271B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0F034-54FA-3650-413D-797585EB6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258DE-C449-F002-7CB9-CFFD4A12B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17205-9A97-5A4F-1811-04CC313AB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58469-B2C1-1866-C87D-D07FC2941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69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18CF-BCE4-3646-08CF-59DB69AAA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0487E-E1E5-1F4A-B92D-48F682351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E021-88C0-2981-BBF3-EC46C51EC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FBF50-5742-BE81-AE6D-62D39F7B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E880B-9629-65A8-B050-55A460E90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02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32EBD-6A8D-5315-B96F-219A9B7A9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F301-2B98-797F-AE32-1FB44D927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29EB96-076A-0EA4-B5BB-D43DC59B4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2044A-FA38-872B-5977-99E95A4C9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1E4F5-6CA6-BA84-4684-9C345AEA7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DE8DD-6931-50C2-6386-B8202FD04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9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6B9C4-36D6-D329-368C-E8B4FAFE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3B141-2A34-945D-BFCC-F68BDD67B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B8A9E-CFCC-3BC7-25A9-9E2A1F0AF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AE7AC-B5B7-7FD2-2DCD-C430DD382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55546-4065-EA34-F6DE-2E0842432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E0B71F-1104-0138-F0FF-652975141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2D34F-969F-92CB-18CE-B42D621B6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66A0BD-7894-DBF4-4956-37BFBA324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5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BC2CB-6724-8EE6-D7AC-B6476260A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4DE9BD-5A43-42A4-413F-CF0E480C8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27801-1D67-FED0-5A80-92D8C3E48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BAD6A-7955-EFCC-D0CA-A6D07255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4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88EAF9-7331-34E8-33FC-CB63FCEE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1DCA3B-4650-5552-D826-40F6DF3C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2B75F-5FD7-D7BC-23C9-20127F0E2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9ABCC-2586-9931-764B-02CB4C736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8C86E-C1BA-65C6-A0F8-411A79947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368401-8FBA-D66A-6137-7B0ABE3E3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98738-077A-F5E4-CF76-D4CFFEDA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71D7C-1DA1-ADA7-C458-989BFD9AA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8F49F-3F47-2CBA-6289-40DAC036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95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C09B-4C29-E4F9-E863-3642DE77B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C8203F-0218-C0A7-C79D-3C0109D1DE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F6C38-F140-C400-1FDB-08359BC3D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DA1E4-48CF-645C-F159-06E667A7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BD1A7-5931-D9D6-DB09-56A70E462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0E989-66D4-0A03-A5F5-42D784E3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0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C762B9-3879-6E1B-F53F-ABB6FDCBB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578B0-A621-B336-C65E-70337B2AE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7DB9D-A811-8348-243A-B92039EB08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976A7-F187-DD4A-B368-4F965EC0FFDD}" type="datetimeFigureOut">
              <a:rPr lang="en-US" smtClean="0"/>
              <a:t>7/25/23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7C7E6-6C2A-85B6-FD2B-1C56E536C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DFF22-5AE4-7500-8163-81C4BCD29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18CBE-AE18-FC4D-9CC7-24071C3C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89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DA46E-8740-DC4C-D94C-107C6C3FB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7712"/>
            <a:ext cx="9144000" cy="2387600"/>
          </a:xfrm>
        </p:spPr>
        <p:txBody>
          <a:bodyPr/>
          <a:lstStyle/>
          <a:p>
            <a:r>
              <a:rPr lang="en-US" dirty="0"/>
              <a:t>Normalization of T21 Samples in DESeq2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857D26-97E4-E302-FAC8-1646FF0E8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3825"/>
            <a:ext cx="9144000" cy="1655762"/>
          </a:xfrm>
        </p:spPr>
        <p:txBody>
          <a:bodyPr/>
          <a:lstStyle/>
          <a:p>
            <a:r>
              <a:rPr lang="en-US" dirty="0"/>
              <a:t>By: Samuel Hunter</a:t>
            </a:r>
          </a:p>
        </p:txBody>
      </p:sp>
    </p:spTree>
    <p:extLst>
      <p:ext uri="{BB962C8B-B14F-4D97-AF65-F5344CB8AC3E}">
        <p14:creationId xmlns:p14="http://schemas.microsoft.com/office/powerpoint/2010/main" val="3341846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7329D4-1298-D178-07FA-EDBF4844B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690" y="593694"/>
            <a:ext cx="8032616" cy="56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8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2CC52B-F5E5-2593-D655-522340C62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9059" r="-4985" b="58996"/>
          <a:stretch/>
        </p:blipFill>
        <p:spPr>
          <a:xfrm>
            <a:off x="715828" y="2173115"/>
            <a:ext cx="11074925" cy="28643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EB8F428-D89C-916C-4CC9-7DDFB779AE59}"/>
              </a:ext>
            </a:extLst>
          </p:cNvPr>
          <p:cNvSpPr/>
          <p:nvPr/>
        </p:nvSpPr>
        <p:spPr>
          <a:xfrm>
            <a:off x="2544417" y="62865"/>
            <a:ext cx="728870" cy="808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4E870F-6AB5-EE70-DA9D-B497F142B4DB}"/>
              </a:ext>
            </a:extLst>
          </p:cNvPr>
          <p:cNvSpPr/>
          <p:nvPr/>
        </p:nvSpPr>
        <p:spPr>
          <a:xfrm>
            <a:off x="931959" y="4687983"/>
            <a:ext cx="798260" cy="1226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313FFB-364C-0C14-3567-5A7516E98F5B}"/>
              </a:ext>
            </a:extLst>
          </p:cNvPr>
          <p:cNvSpPr txBox="1"/>
          <p:nvPr/>
        </p:nvSpPr>
        <p:spPr>
          <a:xfrm>
            <a:off x="289367" y="231494"/>
            <a:ext cx="11678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Determining dosage compensation through two approaches: biological and simulated datasets designed to have no compensation</a:t>
            </a:r>
          </a:p>
        </p:txBody>
      </p:sp>
    </p:spTree>
    <p:extLst>
      <p:ext uri="{BB962C8B-B14F-4D97-AF65-F5344CB8AC3E}">
        <p14:creationId xmlns:p14="http://schemas.microsoft.com/office/powerpoint/2010/main" val="1239238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5CB165-12AB-9420-24AB-D93CC5F52EAC}"/>
              </a:ext>
            </a:extLst>
          </p:cNvPr>
          <p:cNvSpPr/>
          <p:nvPr/>
        </p:nvSpPr>
        <p:spPr>
          <a:xfrm>
            <a:off x="1174193" y="1180618"/>
            <a:ext cx="1140744" cy="7986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DB5EAA-5A14-F194-80D2-3DCF20D468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30"/>
          <a:stretch/>
        </p:blipFill>
        <p:spPr>
          <a:xfrm>
            <a:off x="739815" y="1393032"/>
            <a:ext cx="5074208" cy="50478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CF98E2-5D5E-3982-2FE2-8293F964F434}"/>
              </a:ext>
            </a:extLst>
          </p:cNvPr>
          <p:cNvSpPr txBox="1"/>
          <p:nvPr/>
        </p:nvSpPr>
        <p:spPr>
          <a:xfrm>
            <a:off x="85060" y="416160"/>
            <a:ext cx="1219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Naïve analysis of real data suggests fold change are slightly below expectation. Chromosome 21 genes are not consistently called as significant, and some chr21 genes fall below a LFC of 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63361-1EC7-E32E-C3F4-86C1500C85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30"/>
          <a:stretch/>
        </p:blipFill>
        <p:spPr>
          <a:xfrm>
            <a:off x="6096000" y="1393032"/>
            <a:ext cx="5074207" cy="504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37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D74D2D9-838E-5033-34F2-73160981AA8B}"/>
              </a:ext>
            </a:extLst>
          </p:cNvPr>
          <p:cNvGrpSpPr/>
          <p:nvPr/>
        </p:nvGrpSpPr>
        <p:grpSpPr>
          <a:xfrm>
            <a:off x="3659781" y="250667"/>
            <a:ext cx="3829878" cy="6356665"/>
            <a:chOff x="728870" y="1086678"/>
            <a:chExt cx="2716695" cy="45090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D64ABD-922A-BB10-B27C-24C3F4EA4C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1946" b="36811"/>
            <a:stretch/>
          </p:blipFill>
          <p:spPr>
            <a:xfrm>
              <a:off x="954911" y="1262269"/>
              <a:ext cx="2490654" cy="433346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E04D037-4FDD-9164-1FE3-CCE74C7283BA}"/>
                </a:ext>
              </a:extLst>
            </p:cNvPr>
            <p:cNvSpPr/>
            <p:nvPr/>
          </p:nvSpPr>
          <p:spPr>
            <a:xfrm>
              <a:off x="728870" y="1086678"/>
              <a:ext cx="477078" cy="424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578684B-E90B-78F3-8CBE-15CB5D287C4C}"/>
              </a:ext>
            </a:extLst>
          </p:cNvPr>
          <p:cNvSpPr txBox="1"/>
          <p:nvPr/>
        </p:nvSpPr>
        <p:spPr>
          <a:xfrm>
            <a:off x="6096000" y="1667437"/>
            <a:ext cx="4428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*Low quality reads contribute to false positives in dosage compensation calls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AC24C-64E6-88D6-2E3B-AB9BDA28D6E8}"/>
              </a:ext>
            </a:extLst>
          </p:cNvPr>
          <p:cNvSpPr txBox="1"/>
          <p:nvPr/>
        </p:nvSpPr>
        <p:spPr>
          <a:xfrm>
            <a:off x="6176683" y="2841814"/>
            <a:ext cx="4428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*In trisomy, read counts must be adjusted by ploidy number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7DA0E-3B69-2E6C-E5AE-41BF6E3D2F99}"/>
              </a:ext>
            </a:extLst>
          </p:cNvPr>
          <p:cNvSpPr txBox="1"/>
          <p:nvPr/>
        </p:nvSpPr>
        <p:spPr>
          <a:xfrm>
            <a:off x="6257366" y="4016191"/>
            <a:ext cx="4428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*Higher variance leads to lower fold change calculations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BC6450-9712-9A55-FE2D-EB2DF76C3D1A}"/>
              </a:ext>
            </a:extLst>
          </p:cNvPr>
          <p:cNvSpPr txBox="1"/>
          <p:nvPr/>
        </p:nvSpPr>
        <p:spPr>
          <a:xfrm>
            <a:off x="6338049" y="5190568"/>
            <a:ext cx="4428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*The proper null/adjusted hypotheses are not utilized by default</a:t>
            </a:r>
          </a:p>
        </p:txBody>
      </p:sp>
    </p:spTree>
    <p:extLst>
      <p:ext uri="{BB962C8B-B14F-4D97-AF65-F5344CB8AC3E}">
        <p14:creationId xmlns:p14="http://schemas.microsoft.com/office/powerpoint/2010/main" val="203142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D74D2D9-838E-5033-34F2-73160981AA8B}"/>
              </a:ext>
            </a:extLst>
          </p:cNvPr>
          <p:cNvGrpSpPr/>
          <p:nvPr/>
        </p:nvGrpSpPr>
        <p:grpSpPr>
          <a:xfrm>
            <a:off x="189952" y="867930"/>
            <a:ext cx="3055272" cy="4878611"/>
            <a:chOff x="728870" y="1086678"/>
            <a:chExt cx="2716695" cy="45090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D64ABD-922A-BB10-B27C-24C3F4EA4C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1946" b="36811"/>
            <a:stretch/>
          </p:blipFill>
          <p:spPr>
            <a:xfrm>
              <a:off x="954911" y="1262269"/>
              <a:ext cx="2490654" cy="433346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E04D037-4FDD-9164-1FE3-CCE74C7283BA}"/>
                </a:ext>
              </a:extLst>
            </p:cNvPr>
            <p:cNvSpPr/>
            <p:nvPr/>
          </p:nvSpPr>
          <p:spPr>
            <a:xfrm>
              <a:off x="728870" y="1086678"/>
              <a:ext cx="477078" cy="424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C2D2038-8D49-DF98-478E-D784FFB4D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575"/>
          <a:stretch/>
        </p:blipFill>
        <p:spPr>
          <a:xfrm>
            <a:off x="4208670" y="189013"/>
            <a:ext cx="2931002" cy="3169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132ED1-8ADB-D482-A7CC-8704E25F4A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747" t="8767" b="6402"/>
          <a:stretch/>
        </p:blipFill>
        <p:spPr>
          <a:xfrm>
            <a:off x="8282252" y="3552685"/>
            <a:ext cx="3122618" cy="3045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4E7832-EF68-DA03-0889-475003E47A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825" t="10235"/>
          <a:stretch/>
        </p:blipFill>
        <p:spPr>
          <a:xfrm>
            <a:off x="4334173" y="3572432"/>
            <a:ext cx="2931002" cy="31690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828580-D77D-F716-C826-3CD0969C1F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40"/>
          <a:stretch/>
        </p:blipFill>
        <p:spPr>
          <a:xfrm>
            <a:off x="7973412" y="127176"/>
            <a:ext cx="3359741" cy="32765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16C625-91AA-82D4-C5D6-DDE8C299A7A0}"/>
              </a:ext>
            </a:extLst>
          </p:cNvPr>
          <p:cNvSpPr txBox="1"/>
          <p:nvPr/>
        </p:nvSpPr>
        <p:spPr>
          <a:xfrm rot="16200000">
            <a:off x="3352801" y="4787152"/>
            <a:ext cx="1811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Log2FC(T21/D21)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4F1B3C-6D55-C99E-FA0A-C94C8AFDBB0D}"/>
              </a:ext>
            </a:extLst>
          </p:cNvPr>
          <p:cNvSpPr txBox="1"/>
          <p:nvPr/>
        </p:nvSpPr>
        <p:spPr>
          <a:xfrm rot="16200000">
            <a:off x="7252447" y="4939552"/>
            <a:ext cx="1811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Log2FC(T21/D21)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155FD7-F4E2-E332-404F-D807D4B563C5}"/>
              </a:ext>
            </a:extLst>
          </p:cNvPr>
          <p:cNvSpPr txBox="1"/>
          <p:nvPr/>
        </p:nvSpPr>
        <p:spPr>
          <a:xfrm>
            <a:off x="9269507" y="6488668"/>
            <a:ext cx="14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Chromosome</a:t>
            </a:r>
          </a:p>
        </p:txBody>
      </p:sp>
    </p:spTree>
    <p:extLst>
      <p:ext uri="{BB962C8B-B14F-4D97-AF65-F5344CB8AC3E}">
        <p14:creationId xmlns:p14="http://schemas.microsoft.com/office/powerpoint/2010/main" val="156483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2647-4FBE-C6CB-7E1E-8BFCDD2D7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6" y="0"/>
            <a:ext cx="11659984" cy="1311205"/>
          </a:xfrm>
        </p:spPr>
        <p:txBody>
          <a:bodyPr>
            <a:normAutofit/>
          </a:bodyPr>
          <a:lstStyle/>
          <a:p>
            <a:r>
              <a:rPr lang="en-US" sz="3600" dirty="0"/>
              <a:t>SNPs in </a:t>
            </a:r>
            <a:r>
              <a:rPr lang="en-US" sz="3600" dirty="0" err="1"/>
              <a:t>eQTLs</a:t>
            </a:r>
            <a:r>
              <a:rPr lang="en-US" sz="3600" dirty="0"/>
              <a:t> explain leftover “dosage compensated genes”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E875B7-A640-9FD7-703E-79BE200279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536" b="47428"/>
          <a:stretch/>
        </p:blipFill>
        <p:spPr>
          <a:xfrm>
            <a:off x="5017439" y="1529542"/>
            <a:ext cx="6321121" cy="435967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F1360A-7647-D173-AE53-37188D889648}"/>
              </a:ext>
            </a:extLst>
          </p:cNvPr>
          <p:cNvSpPr/>
          <p:nvPr/>
        </p:nvSpPr>
        <p:spPr>
          <a:xfrm>
            <a:off x="0" y="1529542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D7F02C-A43C-EC69-3F9D-713608EB4F3F}"/>
              </a:ext>
            </a:extLst>
          </p:cNvPr>
          <p:cNvSpPr/>
          <p:nvPr/>
        </p:nvSpPr>
        <p:spPr>
          <a:xfrm>
            <a:off x="4871258" y="1529542"/>
            <a:ext cx="515389" cy="731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0735E4-4F10-EC76-FC27-C6982CA16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6" r="60525" b="47428"/>
          <a:stretch/>
        </p:blipFill>
        <p:spPr>
          <a:xfrm>
            <a:off x="532015" y="1312345"/>
            <a:ext cx="3956858" cy="435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7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985007-08CD-B239-B771-FCBC86E6043A}"/>
              </a:ext>
            </a:extLst>
          </p:cNvPr>
          <p:cNvSpPr txBox="1"/>
          <p:nvPr/>
        </p:nvSpPr>
        <p:spPr>
          <a:xfrm>
            <a:off x="219919" y="6256747"/>
            <a:ext cx="11118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Conclusion: Dosage compensation does not occur in transcription regulation in trisomy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D51066-29E7-F59F-C969-2BD2C1371655}"/>
              </a:ext>
            </a:extLst>
          </p:cNvPr>
          <p:cNvGrpSpPr/>
          <p:nvPr/>
        </p:nvGrpSpPr>
        <p:grpSpPr>
          <a:xfrm>
            <a:off x="1573619" y="-255181"/>
            <a:ext cx="8516438" cy="6185495"/>
            <a:chOff x="1517393" y="139588"/>
            <a:chExt cx="5178373" cy="375389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7E875B7-A640-9FD7-703E-79BE200279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398" t="50000" r="25543"/>
            <a:stretch/>
          </p:blipFill>
          <p:spPr>
            <a:xfrm>
              <a:off x="1853295" y="374086"/>
              <a:ext cx="4842471" cy="351939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ACD328F-FA04-AD92-7558-0BF55C6BC668}"/>
                </a:ext>
              </a:extLst>
            </p:cNvPr>
            <p:cNvSpPr/>
            <p:nvPr/>
          </p:nvSpPr>
          <p:spPr>
            <a:xfrm>
              <a:off x="1517393" y="139588"/>
              <a:ext cx="671804" cy="10636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20122F0-E383-1A57-F5F1-98587C6AF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69" y="533563"/>
            <a:ext cx="9285588" cy="551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2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123D006-1A5F-C110-73A6-D52415F3B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416" y="1132069"/>
            <a:ext cx="3610242" cy="55155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2870AB-6135-3716-3623-644E94318650}"/>
              </a:ext>
            </a:extLst>
          </p:cNvPr>
          <p:cNvSpPr txBox="1"/>
          <p:nvPr/>
        </p:nvSpPr>
        <p:spPr>
          <a:xfrm>
            <a:off x="1155032" y="6509075"/>
            <a:ext cx="4131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socratic.org</a:t>
            </a:r>
            <a:r>
              <a:rPr lang="en-US" sz="1200" dirty="0"/>
              <a:t>/biology/genetics-inheritance/x-inactivation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546140-2E54-B839-5430-93D7AB5505E0}"/>
              </a:ext>
            </a:extLst>
          </p:cNvPr>
          <p:cNvGrpSpPr/>
          <p:nvPr/>
        </p:nvGrpSpPr>
        <p:grpSpPr>
          <a:xfrm>
            <a:off x="1391338" y="1171250"/>
            <a:ext cx="5671335" cy="4445000"/>
            <a:chOff x="0" y="276999"/>
            <a:chExt cx="5671335" cy="4445000"/>
          </a:xfrm>
        </p:grpSpPr>
        <p:pic>
          <p:nvPicPr>
            <p:cNvPr id="9218" name="Picture 2">
              <a:extLst>
                <a:ext uri="{FF2B5EF4-FFF2-40B4-BE49-F238E27FC236}">
                  <a16:creationId xmlns:a16="http://schemas.microsoft.com/office/drawing/2014/main" id="{BD6A8EE4-CFCC-CFBA-3C86-9D45067C21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5292"/>
            <a:stretch/>
          </p:blipFill>
          <p:spPr bwMode="auto">
            <a:xfrm>
              <a:off x="0" y="276999"/>
              <a:ext cx="5558319" cy="444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98F72A-43E2-737E-9AAC-D7FD5CC4AD9D}"/>
                </a:ext>
              </a:extLst>
            </p:cNvPr>
            <p:cNvSpPr/>
            <p:nvPr/>
          </p:nvSpPr>
          <p:spPr>
            <a:xfrm>
              <a:off x="5383658" y="3410617"/>
              <a:ext cx="287677" cy="5034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851A66C7-B81C-C1C8-D725-50407C17ABC8}"/>
              </a:ext>
            </a:extLst>
          </p:cNvPr>
          <p:cNvSpPr/>
          <p:nvPr/>
        </p:nvSpPr>
        <p:spPr>
          <a:xfrm>
            <a:off x="9495023" y="2164105"/>
            <a:ext cx="390418" cy="39041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B5441F-0BBC-CE30-2423-6B709D5D3D3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918834" y="2359314"/>
            <a:ext cx="2576189" cy="61313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CABF317-97C2-6F51-7AE7-071AC51014E5}"/>
              </a:ext>
            </a:extLst>
          </p:cNvPr>
          <p:cNvSpPr/>
          <p:nvPr/>
        </p:nvSpPr>
        <p:spPr>
          <a:xfrm>
            <a:off x="9477593" y="4361376"/>
            <a:ext cx="390418" cy="39041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7B2B58C-54E2-002B-1033-EEF215D7FBB2}"/>
              </a:ext>
            </a:extLst>
          </p:cNvPr>
          <p:cNvCxnSpPr>
            <a:cxnSpLocks/>
            <a:stCxn id="11" idx="2"/>
            <a:endCxn id="5" idx="1"/>
          </p:cNvCxnSpPr>
          <p:nvPr/>
        </p:nvCxnSpPr>
        <p:spPr>
          <a:xfrm flipH="1">
            <a:off x="6774996" y="4556585"/>
            <a:ext cx="270259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76CF283-36C0-38D6-0F6C-66A1DD2BDF2E}"/>
              </a:ext>
            </a:extLst>
          </p:cNvPr>
          <p:cNvSpPr txBox="1"/>
          <p:nvPr/>
        </p:nvSpPr>
        <p:spPr>
          <a:xfrm>
            <a:off x="496788" y="132185"/>
            <a:ext cx="113765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Canonical dosage compensation: X inactivation in female mammals</a:t>
            </a:r>
          </a:p>
        </p:txBody>
      </p:sp>
    </p:spTree>
    <p:extLst>
      <p:ext uri="{BB962C8B-B14F-4D97-AF65-F5344CB8AC3E}">
        <p14:creationId xmlns:p14="http://schemas.microsoft.com/office/powerpoint/2010/main" val="283595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6" name="Picture 8">
            <a:extLst>
              <a:ext uri="{FF2B5EF4-FFF2-40B4-BE49-F238E27FC236}">
                <a16:creationId xmlns:a16="http://schemas.microsoft.com/office/drawing/2014/main" id="{B01C895C-B6CC-96B3-7206-AE6618ED4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07" y="1411844"/>
            <a:ext cx="11801246" cy="460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DADA52-DCD9-A2FA-B557-A54424F9AF33}"/>
              </a:ext>
            </a:extLst>
          </p:cNvPr>
          <p:cNvSpPr txBox="1"/>
          <p:nvPr/>
        </p:nvSpPr>
        <p:spPr>
          <a:xfrm>
            <a:off x="10366625" y="6488668"/>
            <a:ext cx="2080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Wang et al, 2011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C00370-D435-5700-8A78-97A93E96E89F}"/>
              </a:ext>
            </a:extLst>
          </p:cNvPr>
          <p:cNvSpPr txBox="1"/>
          <p:nvPr/>
        </p:nvSpPr>
        <p:spPr>
          <a:xfrm>
            <a:off x="276006" y="308224"/>
            <a:ext cx="114570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“Dosage compensation” in Down syndrome? Are there any genes which exhibit compensation?</a:t>
            </a:r>
          </a:p>
        </p:txBody>
      </p:sp>
    </p:spTree>
    <p:extLst>
      <p:ext uri="{BB962C8B-B14F-4D97-AF65-F5344CB8AC3E}">
        <p14:creationId xmlns:p14="http://schemas.microsoft.com/office/powerpoint/2010/main" val="300106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AAEDC461-422A-FC10-5A1F-46363EAE8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592" y="1575911"/>
            <a:ext cx="6844851" cy="484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36C5C9-5AEC-879F-31DE-DBDFDCECD853}"/>
              </a:ext>
            </a:extLst>
          </p:cNvPr>
          <p:cNvSpPr txBox="1"/>
          <p:nvPr/>
        </p:nvSpPr>
        <p:spPr>
          <a:xfrm>
            <a:off x="69103" y="6440860"/>
            <a:ext cx="25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Yahya-Grayson et al, 2007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8BC204-DC2B-38E6-979C-93278C6B626F}"/>
              </a:ext>
            </a:extLst>
          </p:cNvPr>
          <p:cNvSpPr txBox="1"/>
          <p:nvPr/>
        </p:nvSpPr>
        <p:spPr>
          <a:xfrm>
            <a:off x="298148" y="232474"/>
            <a:ext cx="116469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There is some conflict in the literature about whether dosage compensation occurs in trisomy 21</a:t>
            </a:r>
          </a:p>
        </p:txBody>
      </p:sp>
    </p:spTree>
    <p:extLst>
      <p:ext uri="{BB962C8B-B14F-4D97-AF65-F5344CB8AC3E}">
        <p14:creationId xmlns:p14="http://schemas.microsoft.com/office/powerpoint/2010/main" val="428486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56BDA-1180-B4DC-73AD-983980EA1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973" y="26048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So how would we use differential expression analysis to assess whether chr21 genes are exhibiting “compensation”? </a:t>
            </a:r>
          </a:p>
        </p:txBody>
      </p:sp>
    </p:spTree>
    <p:extLst>
      <p:ext uri="{BB962C8B-B14F-4D97-AF65-F5344CB8AC3E}">
        <p14:creationId xmlns:p14="http://schemas.microsoft.com/office/powerpoint/2010/main" val="1440777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027F6-6011-45C9-8AB0-E2A87D48A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288973"/>
            <a:ext cx="11282082" cy="1325563"/>
          </a:xfrm>
        </p:spPr>
        <p:txBody>
          <a:bodyPr>
            <a:noAutofit/>
          </a:bodyPr>
          <a:lstStyle/>
          <a:p>
            <a:r>
              <a:rPr lang="en-US" sz="3200" dirty="0"/>
              <a:t>If any compensation were occurring, then the distribution of fold changes on chr21 should shift accordingly. We can use a significance test to see whether that shift is outside of expectation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313DCE-B5B7-4651-1B17-307FE74EE3A0}"/>
              </a:ext>
            </a:extLst>
          </p:cNvPr>
          <p:cNvCxnSpPr/>
          <p:nvPr/>
        </p:nvCxnSpPr>
        <p:spPr>
          <a:xfrm>
            <a:off x="2259106" y="4867833"/>
            <a:ext cx="6858000" cy="0"/>
          </a:xfrm>
          <a:prstGeom prst="line">
            <a:avLst/>
          </a:prstGeom>
          <a:ln w="317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BCBE8D-FFE7-8F57-7215-6FE3ED0E89A7}"/>
              </a:ext>
            </a:extLst>
          </p:cNvPr>
          <p:cNvCxnSpPr/>
          <p:nvPr/>
        </p:nvCxnSpPr>
        <p:spPr>
          <a:xfrm>
            <a:off x="2259106" y="3541057"/>
            <a:ext cx="6858000" cy="0"/>
          </a:xfrm>
          <a:prstGeom prst="line">
            <a:avLst/>
          </a:prstGeom>
          <a:ln w="317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6A4ED2A-017F-3847-73FB-9B5630899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741" y="3088339"/>
            <a:ext cx="1745050" cy="3293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12BFD8-816E-84C4-F144-C3982006E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659" y="1771370"/>
            <a:ext cx="1745050" cy="32937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B22066-8810-FE3E-51A4-0C9BAFD6D569}"/>
              </a:ext>
            </a:extLst>
          </p:cNvPr>
          <p:cNvSpPr txBox="1"/>
          <p:nvPr/>
        </p:nvSpPr>
        <p:spPr>
          <a:xfrm>
            <a:off x="1282385" y="3203847"/>
            <a:ext cx="883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1.5x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56DB7F-ED1E-54F7-9B71-B254E20CF01A}"/>
              </a:ext>
            </a:extLst>
          </p:cNvPr>
          <p:cNvSpPr txBox="1"/>
          <p:nvPr/>
        </p:nvSpPr>
        <p:spPr>
          <a:xfrm>
            <a:off x="1282385" y="4561998"/>
            <a:ext cx="883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1.0x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74B47A-DA5D-738A-978A-31B17AF079D1}"/>
              </a:ext>
            </a:extLst>
          </p:cNvPr>
          <p:cNvSpPr txBox="1"/>
          <p:nvPr/>
        </p:nvSpPr>
        <p:spPr>
          <a:xfrm>
            <a:off x="2996369" y="6373246"/>
            <a:ext cx="30996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Non-chromosome 21 Genes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141C6-0EBA-0AFB-3C96-04CE39BFCC4C}"/>
              </a:ext>
            </a:extLst>
          </p:cNvPr>
          <p:cNvSpPr txBox="1"/>
          <p:nvPr/>
        </p:nvSpPr>
        <p:spPr>
          <a:xfrm>
            <a:off x="6286504" y="6373246"/>
            <a:ext cx="2613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Chromosome 21 Genes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12E64D-8AC7-8E8E-7929-46152FBE4681}"/>
              </a:ext>
            </a:extLst>
          </p:cNvPr>
          <p:cNvSpPr txBox="1"/>
          <p:nvPr/>
        </p:nvSpPr>
        <p:spPr>
          <a:xfrm>
            <a:off x="9507069" y="3266912"/>
            <a:ext cx="19947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 Dosage</a:t>
            </a:r>
          </a:p>
          <a:p>
            <a:r>
              <a:rPr lang="en-US" sz="2400" dirty="0"/>
              <a:t>Compensation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B7DF411-DC55-5C4F-BF01-D6705CEBA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870" y="2141731"/>
            <a:ext cx="1868812" cy="329378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C032FB-BEA3-322E-1D62-D9620C42EEFD}"/>
              </a:ext>
            </a:extLst>
          </p:cNvPr>
          <p:cNvSpPr txBox="1"/>
          <p:nvPr/>
        </p:nvSpPr>
        <p:spPr>
          <a:xfrm>
            <a:off x="9507069" y="3223120"/>
            <a:ext cx="23503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Chr21</a:t>
            </a:r>
          </a:p>
          <a:p>
            <a:r>
              <a:rPr lang="en-US" sz="2400" dirty="0"/>
              <a:t>are compensated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F8DD7-E529-72D3-7E87-ED4A050B5D99}"/>
              </a:ext>
            </a:extLst>
          </p:cNvPr>
          <p:cNvSpPr txBox="1"/>
          <p:nvPr/>
        </p:nvSpPr>
        <p:spPr>
          <a:xfrm rot="16200000">
            <a:off x="-331727" y="3885271"/>
            <a:ext cx="2232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Fold Change</a:t>
            </a:r>
          </a:p>
        </p:txBody>
      </p:sp>
    </p:spTree>
    <p:extLst>
      <p:ext uri="{BB962C8B-B14F-4D97-AF65-F5344CB8AC3E}">
        <p14:creationId xmlns:p14="http://schemas.microsoft.com/office/powerpoint/2010/main" val="52548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3" grpId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BBB9-F710-93C2-4350-C9B457063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3B011-A9EE-CB9C-9757-7888A781F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5CB165-12AB-9420-24AB-D93CC5F52EAC}"/>
              </a:ext>
            </a:extLst>
          </p:cNvPr>
          <p:cNvSpPr/>
          <p:nvPr/>
        </p:nvSpPr>
        <p:spPr>
          <a:xfrm>
            <a:off x="1174193" y="1180618"/>
            <a:ext cx="1140744" cy="7986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DB5EAA-5A14-F194-80D2-3DCF20D468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30"/>
          <a:stretch/>
        </p:blipFill>
        <p:spPr>
          <a:xfrm>
            <a:off x="5743254" y="253623"/>
            <a:ext cx="6338543" cy="63056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CF98E2-5D5E-3982-2FE2-8293F964F434}"/>
              </a:ext>
            </a:extLst>
          </p:cNvPr>
          <p:cNvSpPr txBox="1"/>
          <p:nvPr/>
        </p:nvSpPr>
        <p:spPr>
          <a:xfrm>
            <a:off x="226032" y="1728162"/>
            <a:ext cx="575352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Naïve analysis: fold change are slightly below expectation. Some chr21 genes fall below a LFC of 0</a:t>
            </a:r>
          </a:p>
        </p:txBody>
      </p:sp>
    </p:spTree>
    <p:extLst>
      <p:ext uri="{BB962C8B-B14F-4D97-AF65-F5344CB8AC3E}">
        <p14:creationId xmlns:p14="http://schemas.microsoft.com/office/powerpoint/2010/main" val="1401401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148FB-E6AE-F37F-6192-A40803D3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2" y="-165817"/>
            <a:ext cx="10515600" cy="1325563"/>
          </a:xfrm>
        </p:spPr>
        <p:txBody>
          <a:bodyPr/>
          <a:lstStyle/>
          <a:p>
            <a:r>
              <a:rPr lang="en-US" dirty="0"/>
              <a:t>Reframing the Hypothesis: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8EF13-2C69-0CCE-BF83-851698498C08}"/>
              </a:ext>
            </a:extLst>
          </p:cNvPr>
          <p:cNvSpPr txBox="1"/>
          <p:nvPr/>
        </p:nvSpPr>
        <p:spPr>
          <a:xfrm>
            <a:off x="7931620" y="1577039"/>
            <a:ext cx="4631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H0: abs(LFC) &gt;= log2(1.5)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HA: abs(LFC) &lt; log2(1.5)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29252-0120-8203-3E50-1C2DB3F4E4B7}"/>
              </a:ext>
            </a:extLst>
          </p:cNvPr>
          <p:cNvSpPr txBox="1"/>
          <p:nvPr/>
        </p:nvSpPr>
        <p:spPr>
          <a:xfrm>
            <a:off x="395752" y="2236177"/>
            <a:ext cx="3114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Significant genes are those which are different than D21 expression levels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DAC5E-5532-414E-EA06-B3F9FBF5D7D1}"/>
              </a:ext>
            </a:extLst>
          </p:cNvPr>
          <p:cNvSpPr txBox="1"/>
          <p:nvPr/>
        </p:nvSpPr>
        <p:spPr>
          <a:xfrm>
            <a:off x="8332838" y="2480913"/>
            <a:ext cx="373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Significant genes are those which are expressed below expectation (1.5)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C5AD48-48B4-8410-B580-FA13007FC581}"/>
              </a:ext>
            </a:extLst>
          </p:cNvPr>
          <p:cNvSpPr txBox="1"/>
          <p:nvPr/>
        </p:nvSpPr>
        <p:spPr>
          <a:xfrm>
            <a:off x="700352" y="1306126"/>
            <a:ext cx="25555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H0: FC = 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HA: FC =/= 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835D0-827C-A7E2-1A1F-29E6BE1C8974}"/>
              </a:ext>
            </a:extLst>
          </p:cNvPr>
          <p:cNvSpPr txBox="1"/>
          <p:nvPr/>
        </p:nvSpPr>
        <p:spPr>
          <a:xfrm>
            <a:off x="3979415" y="2506567"/>
            <a:ext cx="4054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Significant genes are those whose average expression per copy is different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DF8AB9-C4C9-313C-8617-8E3A0B5963AF}"/>
              </a:ext>
            </a:extLst>
          </p:cNvPr>
          <p:cNvSpPr txBox="1"/>
          <p:nvPr/>
        </p:nvSpPr>
        <p:spPr>
          <a:xfrm>
            <a:off x="4466107" y="1620759"/>
            <a:ext cx="25555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H0: FC = 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HA: FC =/= 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8E59CD-8F21-6EE0-23B3-B9098CC2AD9A}"/>
              </a:ext>
            </a:extLst>
          </p:cNvPr>
          <p:cNvSpPr txBox="1"/>
          <p:nvPr/>
        </p:nvSpPr>
        <p:spPr>
          <a:xfrm>
            <a:off x="4155874" y="1095468"/>
            <a:ext cx="3456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Divide Reads By Ploidy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CC2F95-3BC2-A99F-3E6C-AE179C552E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62"/>
          <a:stretch/>
        </p:blipFill>
        <p:spPr>
          <a:xfrm>
            <a:off x="259579" y="3474143"/>
            <a:ext cx="3485927" cy="32068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8596C8-6AAD-DBFA-6CB2-918F6A744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2"/>
          <a:stretch/>
        </p:blipFill>
        <p:spPr>
          <a:xfrm>
            <a:off x="4026109" y="3529345"/>
            <a:ext cx="3531937" cy="31516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3DBC4C-8946-79C5-C3E7-E76B354EE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1893" y="3388100"/>
            <a:ext cx="3531937" cy="342098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643E28-18CE-1152-26A6-BB67AA4B53F5}"/>
              </a:ext>
            </a:extLst>
          </p:cNvPr>
          <p:cNvCxnSpPr/>
          <p:nvPr/>
        </p:nvCxnSpPr>
        <p:spPr>
          <a:xfrm>
            <a:off x="3907738" y="1080720"/>
            <a:ext cx="0" cy="571361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EE2BD75-2174-E598-82EF-F217F97EB214}"/>
              </a:ext>
            </a:extLst>
          </p:cNvPr>
          <p:cNvCxnSpPr/>
          <p:nvPr/>
        </p:nvCxnSpPr>
        <p:spPr>
          <a:xfrm>
            <a:off x="7879969" y="1070890"/>
            <a:ext cx="0" cy="571361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11CB08D-F9E6-E4C8-09E8-37EA2F07062D}"/>
              </a:ext>
            </a:extLst>
          </p:cNvPr>
          <p:cNvCxnSpPr>
            <a:cxnSpLocks/>
          </p:cNvCxnSpPr>
          <p:nvPr/>
        </p:nvCxnSpPr>
        <p:spPr>
          <a:xfrm>
            <a:off x="206474" y="1086006"/>
            <a:ext cx="1179624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458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22186</TotalTime>
  <Words>527</Words>
  <Application>Microsoft Macintosh PowerPoint</Application>
  <PresentationFormat>Widescreen</PresentationFormat>
  <Paragraphs>59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Normalization of T21 Samples in DESeq2 </vt:lpstr>
      <vt:lpstr>PowerPoint Presentation</vt:lpstr>
      <vt:lpstr>PowerPoint Presentation</vt:lpstr>
      <vt:lpstr>PowerPoint Presentation</vt:lpstr>
      <vt:lpstr>So how would we use differential expression analysis to assess whether chr21 genes are exhibiting “compensation”? </vt:lpstr>
      <vt:lpstr>If any compensation were occurring, then the distribution of fold changes on chr21 should shift accordingly. We can use a significance test to see whether that shift is outside of expectation</vt:lpstr>
      <vt:lpstr>Exercise</vt:lpstr>
      <vt:lpstr>PowerPoint Presentation</vt:lpstr>
      <vt:lpstr>Reframing the Hypothesis: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SNPs in eQTLs explain leftover “dosage compensated genes”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Normalization in DESeq2 in T21 Samples</dc:title>
  <dc:creator>Samuel Hunter</dc:creator>
  <cp:lastModifiedBy>Samuel Hunter</cp:lastModifiedBy>
  <cp:revision>6</cp:revision>
  <dcterms:created xsi:type="dcterms:W3CDTF">2022-07-07T22:36:54Z</dcterms:created>
  <dcterms:modified xsi:type="dcterms:W3CDTF">2023-07-27T19:51:02Z</dcterms:modified>
</cp:coreProperties>
</file>

<file path=docProps/thumbnail.jpeg>
</file>